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5" r:id="rId1"/>
  </p:sldMasterIdLst>
  <p:sldIdLst>
    <p:sldId id="256" r:id="rId2"/>
    <p:sldId id="257" r:id="rId3"/>
    <p:sldId id="258" r:id="rId4"/>
    <p:sldId id="268" r:id="rId5"/>
    <p:sldId id="259" r:id="rId6"/>
    <p:sldId id="261" r:id="rId7"/>
    <p:sldId id="260" r:id="rId8"/>
    <p:sldId id="262" r:id="rId9"/>
    <p:sldId id="263" r:id="rId10"/>
    <p:sldId id="264" r:id="rId11"/>
    <p:sldId id="265" r:id="rId12"/>
    <p:sldId id="269" r:id="rId13"/>
    <p:sldId id="266" r:id="rId14"/>
    <p:sldId id="267" r:id="rId15"/>
    <p:sldId id="27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40"/>
  </p:normalViewPr>
  <p:slideViewPr>
    <p:cSldViewPr snapToGrid="0" snapToObjects="1">
      <p:cViewPr>
        <p:scale>
          <a:sx n="75" d="100"/>
          <a:sy n="75" d="100"/>
        </p:scale>
        <p:origin x="1424" y="4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8/12/20</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160607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4224970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523842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8/12/20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60319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8/12/20</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35208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8/12/20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726611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8/12/20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11118720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8/12/20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794675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8/12/20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258679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8/12/20</a:t>
            </a:fld>
            <a:endParaRPr lang="en-US"/>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289642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8/12/20</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4531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8/12/20</a:t>
            </a:fld>
            <a:endParaRPr lang="en-US"/>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a:p>
        </p:txBody>
      </p:sp>
    </p:spTree>
    <p:extLst>
      <p:ext uri="{BB962C8B-B14F-4D97-AF65-F5344CB8AC3E}">
        <p14:creationId xmlns:p14="http://schemas.microsoft.com/office/powerpoint/2010/main" val="167881216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59" r:id="rId6"/>
    <p:sldLayoutId id="2147483754" r:id="rId7"/>
    <p:sldLayoutId id="2147483755" r:id="rId8"/>
    <p:sldLayoutId id="2147483756" r:id="rId9"/>
    <p:sldLayoutId id="2147483757" r:id="rId10"/>
    <p:sldLayoutId id="2147483758"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indoor, filled, display, full&#10;&#10;Description automatically generated">
            <a:extLst>
              <a:ext uri="{FF2B5EF4-FFF2-40B4-BE49-F238E27FC236}">
                <a16:creationId xmlns:a16="http://schemas.microsoft.com/office/drawing/2014/main" id="{1117CDB2-6F09-0749-8CE2-69C28A1E6A44}"/>
              </a:ext>
            </a:extLst>
          </p:cNvPr>
          <p:cNvPicPr>
            <a:picLocks noChangeAspect="1"/>
          </p:cNvPicPr>
          <p:nvPr/>
        </p:nvPicPr>
        <p:blipFill rotWithShape="1">
          <a:blip r:embed="rId2"/>
          <a:srcRect t="9933" b="52521"/>
          <a:stretch/>
        </p:blipFill>
        <p:spPr>
          <a:xfrm>
            <a:off x="-3047" y="10"/>
            <a:ext cx="12191999" cy="6857990"/>
          </a:xfrm>
          <a:prstGeom prst="rect">
            <a:avLst/>
          </a:prstGeom>
        </p:spPr>
      </p:pic>
      <p:sp>
        <p:nvSpPr>
          <p:cNvPr id="17" name="Rectangle 16">
            <a:extLst>
              <a:ext uri="{FF2B5EF4-FFF2-40B4-BE49-F238E27FC236}">
                <a16:creationId xmlns:a16="http://schemas.microsoft.com/office/drawing/2014/main" id="{90DD502A-2D5F-40BF-ADD0-B724C9254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2382EC-558E-E045-BC70-74C3B74A4E74}"/>
              </a:ext>
            </a:extLst>
          </p:cNvPr>
          <p:cNvSpPr>
            <a:spLocks noGrp="1"/>
          </p:cNvSpPr>
          <p:nvPr>
            <p:ph type="ctrTitle"/>
          </p:nvPr>
        </p:nvSpPr>
        <p:spPr>
          <a:xfrm>
            <a:off x="643466" y="2449742"/>
            <a:ext cx="10905059" cy="1524078"/>
          </a:xfrm>
          <a:effectLst>
            <a:outerShdw blurRad="50800" dist="38100" dir="2700000" algn="tl" rotWithShape="0">
              <a:prstClr val="black">
                <a:alpha val="40000"/>
              </a:prstClr>
            </a:outerShdw>
          </a:effectLst>
        </p:spPr>
        <p:txBody>
          <a:bodyPr anchor="b">
            <a:normAutofit/>
          </a:bodyPr>
          <a:lstStyle/>
          <a:p>
            <a:r>
              <a:rPr lang="en-US" sz="3600">
                <a:solidFill>
                  <a:schemeClr val="bg1"/>
                </a:solidFill>
              </a:rPr>
              <a:t>Orthodox Survival Course</a:t>
            </a:r>
          </a:p>
        </p:txBody>
      </p:sp>
      <p:sp>
        <p:nvSpPr>
          <p:cNvPr id="3" name="Subtitle 2">
            <a:extLst>
              <a:ext uri="{FF2B5EF4-FFF2-40B4-BE49-F238E27FC236}">
                <a16:creationId xmlns:a16="http://schemas.microsoft.com/office/drawing/2014/main" id="{9037132D-D8B6-B348-88AE-F7262709AE84}"/>
              </a:ext>
            </a:extLst>
          </p:cNvPr>
          <p:cNvSpPr>
            <a:spLocks noGrp="1"/>
          </p:cNvSpPr>
          <p:nvPr>
            <p:ph type="subTitle" idx="1"/>
          </p:nvPr>
        </p:nvSpPr>
        <p:spPr>
          <a:xfrm>
            <a:off x="643466" y="4133135"/>
            <a:ext cx="10902016" cy="1008767"/>
          </a:xfrm>
          <a:effectLst>
            <a:outerShdw blurRad="50800" dist="38100" dir="2700000" algn="tl" rotWithShape="0">
              <a:prstClr val="black">
                <a:alpha val="40000"/>
              </a:prstClr>
            </a:outerShdw>
          </a:effectLst>
        </p:spPr>
        <p:txBody>
          <a:bodyPr>
            <a:normAutofit/>
          </a:bodyPr>
          <a:lstStyle/>
          <a:p>
            <a:pPr>
              <a:spcAft>
                <a:spcPts val="600"/>
              </a:spcAft>
            </a:pPr>
            <a:r>
              <a:rPr lang="en-US" dirty="0">
                <a:solidFill>
                  <a:schemeClr val="bg1"/>
                </a:solidFill>
              </a:rPr>
              <a:t>Surviving In The Age of Apostasy</a:t>
            </a:r>
            <a:endParaRPr lang="en-US">
              <a:solidFill>
                <a:schemeClr val="bg1"/>
              </a:solidFill>
            </a:endParaRPr>
          </a:p>
        </p:txBody>
      </p:sp>
      <p:cxnSp>
        <p:nvCxnSpPr>
          <p:cNvPr id="19" name="Straight Connector 18">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62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B04D3162-07F5-E44B-A23B-99003B8805A5}"/>
              </a:ext>
            </a:extLst>
          </p:cNvPr>
          <p:cNvPicPr>
            <a:picLocks noGrp="1" noChangeAspect="1"/>
          </p:cNvPicPr>
          <p:nvPr>
            <p:ph idx="1"/>
          </p:nvPr>
        </p:nvPicPr>
        <p:blipFill rotWithShape="1">
          <a:blip r:embed="rId2"/>
          <a:srcRect l="-1087" t="9126" r="1087" b="42022"/>
          <a:stretch/>
        </p:blipFill>
        <p:spPr>
          <a:xfrm>
            <a:off x="4646383" y="10"/>
            <a:ext cx="7545616" cy="6857990"/>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27707EFD-54C3-AA48-9205-B27CC0E54F75}"/>
              </a:ext>
            </a:extLst>
          </p:cNvPr>
          <p:cNvSpPr>
            <a:spLocks noGrp="1"/>
          </p:cNvSpPr>
          <p:nvPr>
            <p:ph type="title"/>
          </p:nvPr>
        </p:nvSpPr>
        <p:spPr>
          <a:xfrm>
            <a:off x="466524" y="1340361"/>
            <a:ext cx="3729162" cy="4034770"/>
          </a:xfrm>
        </p:spPr>
        <p:txBody>
          <a:bodyPr vert="horz" lIns="91440" tIns="45720" rIns="91440" bIns="45720" rtlCol="0" anchor="ctr">
            <a:normAutofit/>
          </a:bodyPr>
          <a:lstStyle/>
          <a:p>
            <a:pPr algn="ctr">
              <a:lnSpc>
                <a:spcPct val="83000"/>
              </a:lnSpc>
            </a:pPr>
            <a:r>
              <a:rPr lang="en-US" sz="2000" spc="-100" dirty="0">
                <a:solidFill>
                  <a:schemeClr val="tx1"/>
                </a:solidFill>
                <a:latin typeface="+mn-lt"/>
              </a:rPr>
              <a:t>"The aim is not just to survive through a financial and global crisis but to change our way of thinking, our minds- i.e. to repent. Whoever manages this, it means that he has done some proper work on himself and has transformed the present hardship into a spiritual struggle. Unless this happens, we will forget everything and return to our ways when things get better." </a:t>
            </a:r>
            <a:br>
              <a:rPr lang="en-US" sz="2000" spc="-100" dirty="0">
                <a:solidFill>
                  <a:schemeClr val="tx1"/>
                </a:solidFill>
                <a:latin typeface="+mn-lt"/>
              </a:rPr>
            </a:br>
            <a:r>
              <a:rPr lang="en-US" sz="2000" spc="-100" dirty="0">
                <a:solidFill>
                  <a:schemeClr val="tx1"/>
                </a:solidFill>
                <a:latin typeface="+mn-lt"/>
              </a:rPr>
              <a:t>-Metropolitan Athanasius of Limassol</a:t>
            </a:r>
            <a:br>
              <a:rPr lang="en-US" sz="1400" cap="all" spc="-100" dirty="0">
                <a:solidFill>
                  <a:schemeClr val="tx1"/>
                </a:solidFill>
                <a:latin typeface="+mn-lt"/>
              </a:rPr>
            </a:br>
            <a:endParaRPr lang="en-US" sz="1400" cap="all" spc="-100" dirty="0">
              <a:solidFill>
                <a:schemeClr val="tx1"/>
              </a:solidFill>
              <a:latin typeface="+mn-lt"/>
            </a:endParaRPr>
          </a:p>
        </p:txBody>
      </p:sp>
    </p:spTree>
    <p:extLst>
      <p:ext uri="{BB962C8B-B14F-4D97-AF65-F5344CB8AC3E}">
        <p14:creationId xmlns:p14="http://schemas.microsoft.com/office/powerpoint/2010/main" val="265810448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D714908-B6AB-5449-BCEE-DFE637C69F0D}"/>
              </a:ext>
            </a:extLst>
          </p:cNvPr>
          <p:cNvPicPr>
            <a:picLocks noGrp="1" noChangeAspect="1"/>
          </p:cNvPicPr>
          <p:nvPr>
            <p:ph idx="1"/>
          </p:nvPr>
        </p:nvPicPr>
        <p:blipFill rotWithShape="1">
          <a:blip r:embed="rId2"/>
          <a:srcRect l="11154" r="-1" b="-1"/>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82789ECD-36F6-EB4C-BEE9-529F4D15F58F}"/>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3600" cap="all" spc="-100">
                <a:solidFill>
                  <a:schemeClr val="tx1"/>
                </a:solidFill>
              </a:rPr>
              <a:t>If we are to survive, we must nourish ourselves and have the right attitude.</a:t>
            </a:r>
          </a:p>
        </p:txBody>
      </p:sp>
    </p:spTree>
    <p:extLst>
      <p:ext uri="{BB962C8B-B14F-4D97-AF65-F5344CB8AC3E}">
        <p14:creationId xmlns:p14="http://schemas.microsoft.com/office/powerpoint/2010/main" val="229410125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D60C5A-463E-2749-B653-909D9FCD9344}"/>
              </a:ext>
            </a:extLst>
          </p:cNvPr>
          <p:cNvPicPr>
            <a:picLocks noChangeAspect="1"/>
          </p:cNvPicPr>
          <p:nvPr/>
        </p:nvPicPr>
        <p:blipFill rotWithShape="1">
          <a:blip r:embed="rId2"/>
          <a:srcRect l="17230" r="16478" b="-1"/>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CFA66A7A-CDC0-1143-A217-4AA0A6384497}"/>
              </a:ext>
            </a:extLst>
          </p:cNvPr>
          <p:cNvSpPr>
            <a:spLocks noGrp="1"/>
          </p:cNvSpPr>
          <p:nvPr>
            <p:ph type="title"/>
          </p:nvPr>
        </p:nvSpPr>
        <p:spPr>
          <a:xfrm>
            <a:off x="466524" y="1340361"/>
            <a:ext cx="3729162" cy="4235319"/>
          </a:xfrm>
        </p:spPr>
        <p:txBody>
          <a:bodyPr vert="horz" lIns="91440" tIns="45720" rIns="91440" bIns="45720" rtlCol="0" anchor="ctr">
            <a:normAutofit/>
          </a:bodyPr>
          <a:lstStyle/>
          <a:p>
            <a:pPr algn="ctr">
              <a:lnSpc>
                <a:spcPct val="83000"/>
              </a:lnSpc>
            </a:pPr>
            <a:r>
              <a:rPr lang="en-US" sz="2000" spc="-100" dirty="0">
                <a:solidFill>
                  <a:schemeClr val="tx1"/>
                </a:solidFill>
                <a:latin typeface="+mn-lt"/>
              </a:rPr>
              <a:t>Hold onto your faith firmly and remain immovable in the traditions of the divine fathers, for we have arrived at the age that even the strong in faith are lost. Toil by studying and learning, for everything good is achieved with hard work and suffering. We shall not feel the </a:t>
            </a:r>
            <a:r>
              <a:rPr lang="en-US" sz="2000" spc="-100" dirty="0" err="1">
                <a:solidFill>
                  <a:schemeClr val="tx1"/>
                </a:solidFill>
                <a:latin typeface="+mn-lt"/>
              </a:rPr>
              <a:t>labour</a:t>
            </a:r>
            <a:r>
              <a:rPr lang="en-US" sz="2000" spc="-100" dirty="0">
                <a:solidFill>
                  <a:schemeClr val="tx1"/>
                </a:solidFill>
                <a:latin typeface="+mn-lt"/>
              </a:rPr>
              <a:t> of virtue when we consider the clouds of martyrs and saints and in the future we shall be glorified. . . </a:t>
            </a:r>
            <a:br>
              <a:rPr lang="en-US" sz="2000" spc="-100" dirty="0">
                <a:solidFill>
                  <a:schemeClr val="tx1"/>
                </a:solidFill>
                <a:latin typeface="+mn-lt"/>
              </a:rPr>
            </a:br>
            <a:r>
              <a:rPr lang="en-US" sz="2000" spc="-100" dirty="0">
                <a:solidFill>
                  <a:schemeClr val="tx1"/>
                </a:solidFill>
                <a:latin typeface="+mn-lt"/>
              </a:rPr>
              <a:t>-Elder </a:t>
            </a:r>
            <a:r>
              <a:rPr lang="en-US" sz="2000" spc="-100" dirty="0" err="1">
                <a:solidFill>
                  <a:schemeClr val="tx1"/>
                </a:solidFill>
                <a:latin typeface="+mn-lt"/>
              </a:rPr>
              <a:t>Philotheos</a:t>
            </a:r>
            <a:r>
              <a:rPr lang="en-US" sz="2000" spc="-100" dirty="0">
                <a:solidFill>
                  <a:schemeClr val="tx1"/>
                </a:solidFill>
                <a:latin typeface="+mn-lt"/>
              </a:rPr>
              <a:t> </a:t>
            </a:r>
            <a:r>
              <a:rPr lang="en-US" sz="2000" spc="-100" dirty="0" err="1">
                <a:solidFill>
                  <a:schemeClr val="tx1"/>
                </a:solidFill>
                <a:latin typeface="+mn-lt"/>
              </a:rPr>
              <a:t>Zervakos</a:t>
            </a:r>
            <a:br>
              <a:rPr lang="en-US" sz="1700" cap="all" spc="-100" dirty="0">
                <a:solidFill>
                  <a:schemeClr val="tx1"/>
                </a:solidFill>
                <a:latin typeface="+mn-lt"/>
              </a:rPr>
            </a:br>
            <a:endParaRPr lang="en-US" sz="1700" cap="all" spc="-100" dirty="0">
              <a:solidFill>
                <a:schemeClr val="tx1"/>
              </a:solidFill>
              <a:latin typeface="+mn-lt"/>
            </a:endParaRPr>
          </a:p>
        </p:txBody>
      </p:sp>
    </p:spTree>
    <p:extLst>
      <p:ext uri="{BB962C8B-B14F-4D97-AF65-F5344CB8AC3E}">
        <p14:creationId xmlns:p14="http://schemas.microsoft.com/office/powerpoint/2010/main" val="2134860418"/>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group of people in a room&#10;&#10;Description automatically generated">
            <a:extLst>
              <a:ext uri="{FF2B5EF4-FFF2-40B4-BE49-F238E27FC236}">
                <a16:creationId xmlns:a16="http://schemas.microsoft.com/office/drawing/2014/main" id="{C588DEB0-5658-7E4D-9814-BC88A36591FC}"/>
              </a:ext>
            </a:extLst>
          </p:cNvPr>
          <p:cNvPicPr>
            <a:picLocks noGrp="1" noChangeAspect="1"/>
          </p:cNvPicPr>
          <p:nvPr>
            <p:ph idx="1"/>
          </p:nvPr>
        </p:nvPicPr>
        <p:blipFill rotWithShape="1">
          <a:blip r:embed="rId2"/>
          <a:srcRect t="7359" b="24475"/>
          <a:stretch/>
        </p:blipFill>
        <p:spPr>
          <a:xfrm>
            <a:off x="4646383" y="10"/>
            <a:ext cx="7545616" cy="6857990"/>
          </a:xfrm>
          <a:prstGeom prst="rect">
            <a:avLst/>
          </a:prstGeom>
        </p:spPr>
      </p:pic>
      <p:sp>
        <p:nvSpPr>
          <p:cNvPr id="25" name="Rectangle 24">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7" name="Rectangle 26">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D7E8D7BE-6DBB-1841-8799-A466DAC17772}"/>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3600" cap="all" spc="-100" dirty="0">
                <a:solidFill>
                  <a:schemeClr val="tx1"/>
                </a:solidFill>
              </a:rPr>
              <a:t>In sobriety, we must recognize where we are at and the signs of the times.</a:t>
            </a:r>
          </a:p>
        </p:txBody>
      </p:sp>
    </p:spTree>
    <p:extLst>
      <p:ext uri="{BB962C8B-B14F-4D97-AF65-F5344CB8AC3E}">
        <p14:creationId xmlns:p14="http://schemas.microsoft.com/office/powerpoint/2010/main" val="392775077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5" name="Rectangle 3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7" name="Rectangle 3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9" name="Group 3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0" name="Straight Connector 3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7853A20A-BD9E-3D4E-9614-2427739EB6D4}"/>
              </a:ext>
            </a:extLst>
          </p:cNvPr>
          <p:cNvPicPr>
            <a:picLocks noGrp="1" noChangeAspect="1"/>
          </p:cNvPicPr>
          <p:nvPr>
            <p:ph idx="1"/>
          </p:nvPr>
        </p:nvPicPr>
        <p:blipFill rotWithShape="1">
          <a:blip r:embed="rId2"/>
          <a:srcRect b="8426"/>
          <a:stretch/>
        </p:blipFill>
        <p:spPr>
          <a:xfrm>
            <a:off x="4646383" y="10"/>
            <a:ext cx="7545616" cy="6857990"/>
          </a:xfrm>
          <a:prstGeom prst="rect">
            <a:avLst/>
          </a:prstGeom>
        </p:spPr>
      </p:pic>
      <p:sp>
        <p:nvSpPr>
          <p:cNvPr id="46" name="Rectangle 4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48" name="Rectangle 4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3BCBD350-63E2-7C40-94FC-78464F557A06}"/>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3600" cap="all" spc="-100">
                <a:solidFill>
                  <a:schemeClr val="tx1"/>
                </a:solidFill>
              </a:rPr>
              <a:t>Christ is calling you.</a:t>
            </a:r>
          </a:p>
        </p:txBody>
      </p:sp>
    </p:spTree>
    <p:extLst>
      <p:ext uri="{BB962C8B-B14F-4D97-AF65-F5344CB8AC3E}">
        <p14:creationId xmlns:p14="http://schemas.microsoft.com/office/powerpoint/2010/main" val="403825515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CA6271C-D8FA-9343-88D3-1850F82B4032}"/>
              </a:ext>
            </a:extLst>
          </p:cNvPr>
          <p:cNvPicPr>
            <a:picLocks noGrp="1" noChangeAspect="1"/>
          </p:cNvPicPr>
          <p:nvPr>
            <p:ph idx="1"/>
          </p:nvPr>
        </p:nvPicPr>
        <p:blipFill rotWithShape="1">
          <a:blip r:embed="rId2"/>
          <a:srcRect t="14679" r="-2" b="16927"/>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ACCFA7FB-A1DB-014E-81CD-97E822634EEA}"/>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2800" spc="-100" dirty="0">
                <a:solidFill>
                  <a:schemeClr val="tx1"/>
                </a:solidFill>
              </a:rPr>
              <a:t>“I call you to a much higher flight, to total abandonment, to an act of courage which defies reason. I call you to God.”</a:t>
            </a:r>
            <a:br>
              <a:rPr lang="en-US" sz="2800" spc="-100" dirty="0">
                <a:solidFill>
                  <a:schemeClr val="tx1"/>
                </a:solidFill>
              </a:rPr>
            </a:br>
            <a:r>
              <a:rPr lang="en-US" sz="2800" spc="-100" dirty="0">
                <a:solidFill>
                  <a:schemeClr val="tx1"/>
                </a:solidFill>
              </a:rPr>
              <a:t>-Fr George </a:t>
            </a:r>
            <a:r>
              <a:rPr lang="en-US" sz="2800" spc="-100" dirty="0" err="1">
                <a:solidFill>
                  <a:schemeClr val="tx1"/>
                </a:solidFill>
              </a:rPr>
              <a:t>Calciu</a:t>
            </a:r>
            <a:endParaRPr lang="en-US" sz="2800" spc="-100" dirty="0">
              <a:solidFill>
                <a:schemeClr val="tx1"/>
              </a:solidFill>
            </a:endParaRPr>
          </a:p>
        </p:txBody>
      </p:sp>
    </p:spTree>
    <p:extLst>
      <p:ext uri="{BB962C8B-B14F-4D97-AF65-F5344CB8AC3E}">
        <p14:creationId xmlns:p14="http://schemas.microsoft.com/office/powerpoint/2010/main" val="12334424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2" name="Rectangle 21">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7" name="Content Placeholder 6">
            <a:extLst>
              <a:ext uri="{FF2B5EF4-FFF2-40B4-BE49-F238E27FC236}">
                <a16:creationId xmlns:a16="http://schemas.microsoft.com/office/drawing/2014/main" id="{84BC0B0D-CEA5-FC4C-BF17-CCDBBB1A3B48}"/>
              </a:ext>
            </a:extLst>
          </p:cNvPr>
          <p:cNvPicPr>
            <a:picLocks noGrp="1" noChangeAspect="1"/>
          </p:cNvPicPr>
          <p:nvPr>
            <p:ph idx="1"/>
          </p:nvPr>
        </p:nvPicPr>
        <p:blipFill rotWithShape="1">
          <a:blip r:embed="rId2"/>
          <a:srcRect/>
          <a:stretch/>
        </p:blipFill>
        <p:spPr>
          <a:xfrm>
            <a:off x="20" y="10"/>
            <a:ext cx="12191980" cy="6857990"/>
          </a:xfrm>
          <a:prstGeom prst="rect">
            <a:avLst/>
          </a:prstGeom>
        </p:spPr>
      </p:pic>
    </p:spTree>
    <p:extLst>
      <p:ext uri="{BB962C8B-B14F-4D97-AF65-F5344CB8AC3E}">
        <p14:creationId xmlns:p14="http://schemas.microsoft.com/office/powerpoint/2010/main" val="4215813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4" name="Content Placeholder 3">
            <a:extLst>
              <a:ext uri="{FF2B5EF4-FFF2-40B4-BE49-F238E27FC236}">
                <a16:creationId xmlns:a16="http://schemas.microsoft.com/office/drawing/2014/main" id="{9A66F635-4C7E-1442-A5C9-5E2C159EF769}"/>
              </a:ext>
            </a:extLst>
          </p:cNvPr>
          <p:cNvPicPr>
            <a:picLocks noGrp="1" noChangeAspect="1"/>
          </p:cNvPicPr>
          <p:nvPr>
            <p:ph idx="1"/>
          </p:nvPr>
        </p:nvPicPr>
        <p:blipFill rotWithShape="1">
          <a:blip r:embed="rId2"/>
          <a:srcRect t="12228" b="2545"/>
          <a:stretch/>
        </p:blipFill>
        <p:spPr>
          <a:xfrm>
            <a:off x="20" y="10"/>
            <a:ext cx="12191980" cy="6857990"/>
          </a:xfrm>
          <a:prstGeom prst="rect">
            <a:avLst/>
          </a:prstGeom>
        </p:spPr>
      </p:pic>
    </p:spTree>
    <p:extLst>
      <p:ext uri="{BB962C8B-B14F-4D97-AF65-F5344CB8AC3E}">
        <p14:creationId xmlns:p14="http://schemas.microsoft.com/office/powerpoint/2010/main" val="3013272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D8FE54A2-B25C-214D-873E-2E10688ECE81}"/>
              </a:ext>
            </a:extLst>
          </p:cNvPr>
          <p:cNvPicPr>
            <a:picLocks noGrp="1" noChangeAspect="1"/>
          </p:cNvPicPr>
          <p:nvPr>
            <p:ph idx="1"/>
          </p:nvPr>
        </p:nvPicPr>
        <p:blipFill rotWithShape="1">
          <a:blip r:embed="rId2"/>
          <a:srcRect t="10219" r="2" b="16845"/>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2CCC0877-9670-F844-9993-FCF3C303A4FB}"/>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2300" spc="-100" dirty="0">
                <a:solidFill>
                  <a:schemeClr val="tx1"/>
                </a:solidFill>
              </a:rPr>
              <a:t>The spirit of the age will reveal the apostasy. Study it, if you wish to avoid it, if you wish to escape this age and the temptation of its spirits. </a:t>
            </a:r>
            <a:br>
              <a:rPr lang="en-US" sz="2300" spc="-100" dirty="0">
                <a:solidFill>
                  <a:schemeClr val="tx1"/>
                </a:solidFill>
              </a:rPr>
            </a:br>
            <a:r>
              <a:rPr lang="en-US" sz="2300" spc="-100" dirty="0">
                <a:solidFill>
                  <a:schemeClr val="tx1"/>
                </a:solidFill>
              </a:rPr>
              <a:t>-St Ignatius </a:t>
            </a:r>
            <a:r>
              <a:rPr lang="en-US" sz="2300" spc="-100" dirty="0" err="1">
                <a:solidFill>
                  <a:schemeClr val="tx1"/>
                </a:solidFill>
              </a:rPr>
              <a:t>Brianchininov</a:t>
            </a:r>
            <a:br>
              <a:rPr lang="en-US" sz="2300" cap="all" spc="-100" dirty="0">
                <a:solidFill>
                  <a:schemeClr val="tx1"/>
                </a:solidFill>
              </a:rPr>
            </a:br>
            <a:endParaRPr lang="en-US" sz="2300" cap="all" spc="-100" dirty="0">
              <a:solidFill>
                <a:schemeClr val="tx1"/>
              </a:solidFill>
            </a:endParaRPr>
          </a:p>
        </p:txBody>
      </p:sp>
    </p:spTree>
    <p:extLst>
      <p:ext uri="{BB962C8B-B14F-4D97-AF65-F5344CB8AC3E}">
        <p14:creationId xmlns:p14="http://schemas.microsoft.com/office/powerpoint/2010/main" val="331286957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242CCCB3-EB2C-BE4C-9542-8A2601300BED}"/>
              </a:ext>
            </a:extLst>
          </p:cNvPr>
          <p:cNvPicPr>
            <a:picLocks noGrp="1" noChangeAspect="1"/>
          </p:cNvPicPr>
          <p:nvPr>
            <p:ph idx="1"/>
          </p:nvPr>
        </p:nvPicPr>
        <p:blipFill rotWithShape="1">
          <a:blip r:embed="rId2"/>
          <a:srcRect t="7171" b="32616"/>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652AEB8D-FC43-E641-94C7-15E5D9541985}"/>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3100" spc="-100" dirty="0">
                <a:solidFill>
                  <a:schemeClr val="tx1"/>
                </a:solidFill>
              </a:rPr>
              <a:t>“In the end times it seems that the persecution will be even more clandestine.” </a:t>
            </a:r>
            <a:br>
              <a:rPr lang="en-US" sz="3100" spc="-100" dirty="0">
                <a:solidFill>
                  <a:schemeClr val="tx1"/>
                </a:solidFill>
              </a:rPr>
            </a:br>
            <a:r>
              <a:rPr lang="en-US" sz="3100" spc="-100" dirty="0">
                <a:solidFill>
                  <a:schemeClr val="tx1"/>
                </a:solidFill>
              </a:rPr>
              <a:t>–Bishop </a:t>
            </a:r>
            <a:r>
              <a:rPr lang="en-US" sz="3100" spc="-100" dirty="0" err="1">
                <a:solidFill>
                  <a:schemeClr val="tx1"/>
                </a:solidFill>
              </a:rPr>
              <a:t>Augustinos</a:t>
            </a:r>
            <a:r>
              <a:rPr lang="en-US" sz="3100" spc="-100" dirty="0">
                <a:solidFill>
                  <a:schemeClr val="tx1"/>
                </a:solidFill>
              </a:rPr>
              <a:t> of Florina</a:t>
            </a:r>
          </a:p>
        </p:txBody>
      </p:sp>
    </p:spTree>
    <p:extLst>
      <p:ext uri="{BB962C8B-B14F-4D97-AF65-F5344CB8AC3E}">
        <p14:creationId xmlns:p14="http://schemas.microsoft.com/office/powerpoint/2010/main" val="4068631588"/>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9" name="Content Placeholder 8" descr="A person smiling for the camera&#10;&#10;Description automatically generated">
            <a:extLst>
              <a:ext uri="{FF2B5EF4-FFF2-40B4-BE49-F238E27FC236}">
                <a16:creationId xmlns:a16="http://schemas.microsoft.com/office/drawing/2014/main" id="{BF90E553-D967-5A4C-B703-A83A0A8D18AA}"/>
              </a:ext>
            </a:extLst>
          </p:cNvPr>
          <p:cNvPicPr>
            <a:picLocks noGrp="1" noChangeAspect="1"/>
          </p:cNvPicPr>
          <p:nvPr>
            <p:ph idx="1"/>
          </p:nvPr>
        </p:nvPicPr>
        <p:blipFill rotWithShape="1">
          <a:blip r:embed="rId2"/>
          <a:srcRect t="8034" b="16716"/>
          <a:stretch/>
        </p:blipFill>
        <p:spPr>
          <a:xfrm>
            <a:off x="20" y="10"/>
            <a:ext cx="12191980" cy="6857990"/>
          </a:xfrm>
          <a:prstGeom prst="rect">
            <a:avLst/>
          </a:prstGeom>
        </p:spPr>
      </p:pic>
    </p:spTree>
    <p:extLst>
      <p:ext uri="{BB962C8B-B14F-4D97-AF65-F5344CB8AC3E}">
        <p14:creationId xmlns:p14="http://schemas.microsoft.com/office/powerpoint/2010/main" val="2993382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Rectangle 32">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35" name="Rectangle 34">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7" name="Rectangle 36">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9" name="Group 38">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40" name="Straight Connector 39">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44" name="Rectangle 43">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0F71A85-D50A-1842-B110-81D167019092}"/>
              </a:ext>
            </a:extLst>
          </p:cNvPr>
          <p:cNvPicPr>
            <a:picLocks noChangeAspect="1"/>
          </p:cNvPicPr>
          <p:nvPr/>
        </p:nvPicPr>
        <p:blipFill rotWithShape="1">
          <a:blip r:embed="rId2"/>
          <a:srcRect b="4329"/>
          <a:stretch/>
        </p:blipFill>
        <p:spPr>
          <a:xfrm>
            <a:off x="4646383" y="10"/>
            <a:ext cx="7545616" cy="6857990"/>
          </a:xfrm>
          <a:prstGeom prst="rect">
            <a:avLst/>
          </a:prstGeom>
        </p:spPr>
      </p:pic>
      <p:sp>
        <p:nvSpPr>
          <p:cNvPr id="46" name="Rectangle 45">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48" name="Rectangle 47">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61BA8E69-5EFB-734B-A454-20D1715813D0}"/>
              </a:ext>
            </a:extLst>
          </p:cNvPr>
          <p:cNvSpPr>
            <a:spLocks noGrp="1"/>
          </p:cNvSpPr>
          <p:nvPr>
            <p:ph type="title"/>
          </p:nvPr>
        </p:nvSpPr>
        <p:spPr>
          <a:xfrm>
            <a:off x="466524" y="1340361"/>
            <a:ext cx="3729162" cy="3341700"/>
          </a:xfrm>
        </p:spPr>
        <p:txBody>
          <a:bodyPr vert="horz" lIns="91440" tIns="45720" rIns="91440" bIns="45720" rtlCol="0" anchor="ctr">
            <a:normAutofit fontScale="90000"/>
          </a:bodyPr>
          <a:lstStyle/>
          <a:p>
            <a:pPr algn="ctr">
              <a:lnSpc>
                <a:spcPct val="83000"/>
              </a:lnSpc>
            </a:pPr>
            <a:r>
              <a:rPr lang="en-US" sz="2400" spc="-100" dirty="0">
                <a:solidFill>
                  <a:schemeClr val="tx1"/>
                </a:solidFill>
              </a:rPr>
              <a:t>“It is important for us to realize, as we try ourselves to lead a Christian life today, that the world which has been formed by our pampered times, makes demands on the soul, whether in religion or in secular life, which are what one has to call totalitarian.”</a:t>
            </a:r>
            <a:br>
              <a:rPr lang="en-US" sz="2400" spc="-100" dirty="0">
                <a:solidFill>
                  <a:schemeClr val="tx1"/>
                </a:solidFill>
              </a:rPr>
            </a:br>
            <a:r>
              <a:rPr lang="en-US" sz="2400" spc="-100" dirty="0">
                <a:solidFill>
                  <a:schemeClr val="tx1"/>
                </a:solidFill>
              </a:rPr>
              <a:t>–Fr seraphim rose</a:t>
            </a:r>
          </a:p>
        </p:txBody>
      </p:sp>
    </p:spTree>
    <p:extLst>
      <p:ext uri="{BB962C8B-B14F-4D97-AF65-F5344CB8AC3E}">
        <p14:creationId xmlns:p14="http://schemas.microsoft.com/office/powerpoint/2010/main" val="38907983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E5C86C62-BBA7-2347-B6A1-A34AEC57621D}"/>
              </a:ext>
            </a:extLst>
          </p:cNvPr>
          <p:cNvPicPr>
            <a:picLocks noGrp="1" noChangeAspect="1"/>
          </p:cNvPicPr>
          <p:nvPr>
            <p:ph idx="1"/>
          </p:nvPr>
        </p:nvPicPr>
        <p:blipFill rotWithShape="1">
          <a:blip r:embed="rId2"/>
          <a:srcRect t="9585" b="26567"/>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FF14B7D1-65C4-BD41-BB20-B73928574E01}"/>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2000" spc="-100" dirty="0">
                <a:solidFill>
                  <a:schemeClr val="tx1"/>
                </a:solidFill>
              </a:rPr>
              <a:t>“The life around us, abnormal though it is, is the place where we begin our own Christian life. Whatever we make of our life, whatever truly Christian content we give it, it still has something of the stamp of the “me generation” on it, and we have to be humble enough to see this. This is where we begin. “</a:t>
            </a:r>
            <a:br>
              <a:rPr lang="en-US" sz="2000" spc="-100" dirty="0">
                <a:solidFill>
                  <a:schemeClr val="tx1"/>
                </a:solidFill>
              </a:rPr>
            </a:br>
            <a:r>
              <a:rPr lang="en-US" sz="2000" spc="-100" dirty="0">
                <a:solidFill>
                  <a:schemeClr val="tx1"/>
                </a:solidFill>
              </a:rPr>
              <a:t>-Fr Seraphim Rose</a:t>
            </a:r>
          </a:p>
        </p:txBody>
      </p:sp>
    </p:spTree>
    <p:extLst>
      <p:ext uri="{BB962C8B-B14F-4D97-AF65-F5344CB8AC3E}">
        <p14:creationId xmlns:p14="http://schemas.microsoft.com/office/powerpoint/2010/main" val="1287104612"/>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8388C16-A74C-BA48-9CB3-6FBDA1C74CA1}"/>
              </a:ext>
            </a:extLst>
          </p:cNvPr>
          <p:cNvPicPr>
            <a:picLocks noGrp="1" noChangeAspect="1"/>
          </p:cNvPicPr>
          <p:nvPr>
            <p:ph idx="1"/>
          </p:nvPr>
        </p:nvPicPr>
        <p:blipFill rotWithShape="1">
          <a:blip r:embed="rId2"/>
          <a:srcRect l="9757" r="16800" b="-1"/>
          <a:stretch/>
        </p:blipFill>
        <p:spPr>
          <a:xfrm>
            <a:off x="4646383" y="10"/>
            <a:ext cx="7545616" cy="6857990"/>
          </a:xfrm>
          <a:prstGeom prst="rect">
            <a:avLst/>
          </a:prstGeom>
        </p:spPr>
      </p:pic>
      <p:sp>
        <p:nvSpPr>
          <p:cNvPr id="24" name="Rectangle 23">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62210" cy="6858000"/>
          </a:xfrm>
          <a:prstGeom prst="rect">
            <a:avLst/>
          </a:prstGeom>
          <a:solidFill>
            <a:schemeClr val="bg1">
              <a:lumMod val="75000"/>
              <a:lumOff val="25000"/>
            </a:schemeClr>
          </a:solidFill>
          <a:ln w="6350" cap="sq" cmpd="sng" algn="ctr">
            <a:noFill/>
            <a:prstDash val="solid"/>
            <a:miter lim="800000"/>
          </a:ln>
          <a:effectLst/>
        </p:spPr>
      </p:sp>
      <p:sp>
        <p:nvSpPr>
          <p:cNvPr id="26" name="Rectangle 25">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3977" y="164592"/>
            <a:ext cx="4334256" cy="6528816"/>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78A89274-47D7-CA4F-9DE7-AEB4244906CA}"/>
              </a:ext>
            </a:extLst>
          </p:cNvPr>
          <p:cNvSpPr>
            <a:spLocks noGrp="1"/>
          </p:cNvSpPr>
          <p:nvPr>
            <p:ph type="title"/>
          </p:nvPr>
        </p:nvSpPr>
        <p:spPr>
          <a:xfrm>
            <a:off x="466524" y="1340361"/>
            <a:ext cx="3729162" cy="3341700"/>
          </a:xfrm>
        </p:spPr>
        <p:txBody>
          <a:bodyPr vert="horz" lIns="91440" tIns="45720" rIns="91440" bIns="45720" rtlCol="0" anchor="ctr">
            <a:normAutofit/>
          </a:bodyPr>
          <a:lstStyle/>
          <a:p>
            <a:pPr algn="ctr">
              <a:lnSpc>
                <a:spcPct val="83000"/>
              </a:lnSpc>
            </a:pPr>
            <a:r>
              <a:rPr lang="en-US" sz="2000" spc="-100" dirty="0">
                <a:solidFill>
                  <a:schemeClr val="tx1"/>
                </a:solidFill>
                <a:latin typeface="+mn-lt"/>
              </a:rPr>
              <a:t>“We must be aware that the world around us seldom helps and almost always hinders the upbringing of the child in the true orthodox spirit. We must be ready every day to answer the influence of the world by the principles of a sound Christian upbringing.”</a:t>
            </a:r>
            <a:br>
              <a:rPr lang="en-US" sz="2000" spc="-100" dirty="0">
                <a:solidFill>
                  <a:schemeClr val="tx1"/>
                </a:solidFill>
                <a:latin typeface="+mn-lt"/>
              </a:rPr>
            </a:br>
            <a:r>
              <a:rPr lang="en-US" sz="2000" spc="-100" dirty="0">
                <a:solidFill>
                  <a:schemeClr val="tx1"/>
                </a:solidFill>
                <a:latin typeface="+mn-lt"/>
              </a:rPr>
              <a:t>-Fr Seraphim Rose</a:t>
            </a:r>
          </a:p>
        </p:txBody>
      </p:sp>
    </p:spTree>
    <p:extLst>
      <p:ext uri="{BB962C8B-B14F-4D97-AF65-F5344CB8AC3E}">
        <p14:creationId xmlns:p14="http://schemas.microsoft.com/office/powerpoint/2010/main" val="847200964"/>
      </p:ext>
    </p:extLst>
  </p:cSld>
  <p:clrMapOvr>
    <a:overrideClrMapping bg1="dk1" tx1="lt1" bg2="dk2" tx2="lt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docProps/app.xml><?xml version="1.0" encoding="utf-8"?>
<Properties xmlns="http://schemas.openxmlformats.org/officeDocument/2006/extended-properties" xmlns:vt="http://schemas.openxmlformats.org/officeDocument/2006/docPropsVTypes">
  <TotalTime>12</TotalTime>
  <Words>498</Words>
  <Application>Microsoft Macintosh PowerPoint</Application>
  <PresentationFormat>Widescreen</PresentationFormat>
  <Paragraphs>13</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Avenir Next LT Pro</vt:lpstr>
      <vt:lpstr>Avenir Next LT Pro Light</vt:lpstr>
      <vt:lpstr>Garamond</vt:lpstr>
      <vt:lpstr>SavonVTI</vt:lpstr>
      <vt:lpstr>Orthodox Survival Course</vt:lpstr>
      <vt:lpstr>PowerPoint Presentation</vt:lpstr>
      <vt:lpstr>PowerPoint Presentation</vt:lpstr>
      <vt:lpstr>The spirit of the age will reveal the apostasy. Study it, if you wish to avoid it, if you wish to escape this age and the temptation of its spirits.  -St Ignatius Brianchininov </vt:lpstr>
      <vt:lpstr>“In the end times it seems that the persecution will be even more clandestine.”  –Bishop Augustinos of Florina</vt:lpstr>
      <vt:lpstr>PowerPoint Presentation</vt:lpstr>
      <vt:lpstr>“It is important for us to realize, as we try ourselves to lead a Christian life today, that the world which has been formed by our pampered times, makes demands on the soul, whether in religion or in secular life, which are what one has to call totalitarian.” –Fr seraphim rose</vt:lpstr>
      <vt:lpstr>“The life around us, abnormal though it is, is the place where we begin our own Christian life. Whatever we make of our life, whatever truly Christian content we give it, it still has something of the stamp of the “me generation” on it, and we have to be humble enough to see this. This is where we begin. “ -Fr Seraphim Rose</vt:lpstr>
      <vt:lpstr>“We must be aware that the world around us seldom helps and almost always hinders the upbringing of the child in the true orthodox spirit. We must be ready every day to answer the influence of the world by the principles of a sound Christian upbringing.” -Fr Seraphim Rose</vt:lpstr>
      <vt:lpstr>"The aim is not just to survive through a financial and global crisis but to change our way of thinking, our minds- i.e. to repent. Whoever manages this, it means that he has done some proper work on himself and has transformed the present hardship into a spiritual struggle. Unless this happens, we will forget everything and return to our ways when things get better."  -Metropolitan Athanasius of Limassol </vt:lpstr>
      <vt:lpstr>If we are to survive, we must nourish ourselves and have the right attitude.</vt:lpstr>
      <vt:lpstr>Hold onto your faith firmly and remain immovable in the traditions of the divine fathers, for we have arrived at the age that even the strong in faith are lost. Toil by studying and learning, for everything good is achieved with hard work and suffering. We shall not feel the labour of virtue when we consider the clouds of martyrs and saints and in the future we shall be glorified. . .  -Elder Philotheos Zervakos </vt:lpstr>
      <vt:lpstr>In sobriety, we must recognize where we are at and the signs of the times.</vt:lpstr>
      <vt:lpstr>Christ is calling you.</vt:lpstr>
      <vt:lpstr>“I call you to a much higher flight, to total abandonment, to an act of courage which defies reason. I call you to God.” -Fr George Calciu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Orthodox Survival Course</dc:title>
  <dc:creator>John Valadez</dc:creator>
  <cp:lastModifiedBy>John Valadez</cp:lastModifiedBy>
  <cp:revision>3</cp:revision>
  <dcterms:created xsi:type="dcterms:W3CDTF">2020-08-12T22:19:42Z</dcterms:created>
  <dcterms:modified xsi:type="dcterms:W3CDTF">2020-08-12T22:32:33Z</dcterms:modified>
</cp:coreProperties>
</file>